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7" r:id="rId2"/>
    <p:sldId id="259" r:id="rId3"/>
    <p:sldId id="260" r:id="rId4"/>
    <p:sldId id="264" r:id="rId5"/>
    <p:sldId id="276" r:id="rId6"/>
    <p:sldId id="261" r:id="rId7"/>
    <p:sldId id="277" r:id="rId8"/>
    <p:sldId id="278" r:id="rId9"/>
    <p:sldId id="279" r:id="rId10"/>
    <p:sldId id="280" r:id="rId11"/>
    <p:sldId id="281" r:id="rId12"/>
    <p:sldId id="282" r:id="rId13"/>
    <p:sldId id="284" r:id="rId14"/>
    <p:sldId id="283" r:id="rId15"/>
    <p:sldId id="285" r:id="rId16"/>
    <p:sldId id="286" r:id="rId17"/>
    <p:sldId id="262" r:id="rId18"/>
    <p:sldId id="287" r:id="rId19"/>
    <p:sldId id="288" r:id="rId20"/>
    <p:sldId id="289" r:id="rId21"/>
    <p:sldId id="272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F5A5F4D4-E5CB-440A-8E3D-CFC804D68ED7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B144C">
              <a:alpha val="10458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B144C">
              <a:alpha val="50000"/>
            </a:srgbClr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4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3B144D"/>
          </a:solidFill>
        </a:fill>
      </a:tcStyle>
    </a:firstRow>
  </a:tblStyle>
  <a:tblStyle styleId="{6D00183D-4B78-47B3-8C3F-85B191FAA3B7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10593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A940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3B144D"/>
          </a:solidFill>
        </a:fill>
      </a:tcStyle>
    </a:firstRow>
  </a:tblStyle>
  <a:tblStyle styleId="{FB0A3487-2A3F-4869-A1E8-AB3125D4860B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10333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8C47C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insideV>
        </a:tcBdr>
        <a:fill>
          <a:solidFill>
            <a:srgbClr val="FFDFC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FFA940"/>
          </a:solidFill>
        </a:fill>
      </a:tcStyle>
    </a:firstRow>
  </a:tblStyle>
  <a:tblStyle styleId="{B37D2F94-6CC1-4BA4-AEAC-3C6D18C72AEE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9939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B08EBF"/>
          </a:solidFill>
        </a:fill>
      </a:tcStyle>
    </a:firstRow>
  </a:tblStyle>
  <a:tblStyle styleId="{DD4FFC65-5636-4123-868B-155079F323DF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262E">
              <a:alpha val="13404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7D7C11B1-758E-46FF-9BE5-E9274689F90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262E">
              <a:alpha val="13404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58" d="100"/>
          <a:sy n="58" d="100"/>
        </p:scale>
        <p:origin x="258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2" name="Shape 4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1pPr>
    <a:lvl2pPr indent="2286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2pPr>
    <a:lvl3pPr indent="4572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3pPr>
    <a:lvl4pPr indent="6858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4pPr>
    <a:lvl5pPr indent="9144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5pPr>
    <a:lvl6pPr indent="11430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6pPr>
    <a:lvl7pPr indent="13716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7pPr>
    <a:lvl8pPr indent="16002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8pPr>
    <a:lvl9pPr indent="18288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">
    <p:bg>
      <p:bgPr>
        <a:solidFill>
          <a:srgbClr val="E44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58147" cy="252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1264424" y="3194660"/>
            <a:ext cx="11827177" cy="6517258"/>
          </a:xfrm>
          <a:prstGeom prst="rect">
            <a:avLst/>
          </a:prstGeom>
        </p:spPr>
        <p:txBody>
          <a:bodyPr anchor="t"/>
          <a:lstStyle>
            <a:lvl1pPr algn="l">
              <a:defRPr sz="14400" cap="none" spc="-576">
                <a:solidFill>
                  <a:srgbClr val="27226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217617" y="9275541"/>
            <a:ext cx="7254069" cy="3465149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9600" y="9320834"/>
            <a:ext cx="50800" cy="439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741" y="438649"/>
            <a:ext cx="4186441" cy="135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4056" y="615950"/>
            <a:ext cx="1072193" cy="10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492" y="486041"/>
            <a:ext cx="13183616" cy="11100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itle Text"/>
          <p:cNvSpPr txBox="1">
            <a:spLocks noGrp="1"/>
          </p:cNvSpPr>
          <p:nvPr>
            <p:ph type="title"/>
          </p:nvPr>
        </p:nvSpPr>
        <p:spPr>
          <a:xfrm>
            <a:off x="1955800" y="3085174"/>
            <a:ext cx="10163627" cy="58257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70000"/>
              </a:lnSpc>
              <a:defRPr sz="19200" cap="none" spc="-768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3599" y="7699616"/>
            <a:ext cx="1745603" cy="174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3426" y="9900024"/>
            <a:ext cx="6571349" cy="2119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5935483" y="1553297"/>
            <a:ext cx="16470746" cy="5133793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306394" y="266191"/>
            <a:ext cx="3405430" cy="1318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28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2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444277" y="1521170"/>
            <a:ext cx="13210837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400"/>
            <a:ext cx="14712823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-12700" y="9414681"/>
            <a:ext cx="22613620" cy="340543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3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xfrm>
            <a:off x="9647541" y="1537318"/>
            <a:ext cx="13210836" cy="3447319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177" y="5232400"/>
            <a:ext cx="14712823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784857" y="9409785"/>
            <a:ext cx="22611843" cy="340543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4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873920" y="3232874"/>
            <a:ext cx="17559862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0644290" y="266192"/>
            <a:ext cx="3405430" cy="13183616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5935483" y="1553297"/>
            <a:ext cx="16470746" cy="5133793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306394" y="266191"/>
            <a:ext cx="3405430" cy="1318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28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3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9647541" y="1537318"/>
            <a:ext cx="13210836" cy="3447319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784857" y="9409785"/>
            <a:ext cx="22611843" cy="3405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097" y="5232400"/>
            <a:ext cx="18483073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4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873920" y="3232874"/>
            <a:ext cx="17559862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0644290" y="266192"/>
            <a:ext cx="3405430" cy="1318361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ircle"/>
          <p:cNvSpPr/>
          <p:nvPr/>
        </p:nvSpPr>
        <p:spPr>
          <a:xfrm>
            <a:off x="52104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9" name="Circle"/>
          <p:cNvSpPr/>
          <p:nvPr/>
        </p:nvSpPr>
        <p:spPr>
          <a:xfrm>
            <a:off x="52104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0" name="Circle"/>
          <p:cNvSpPr/>
          <p:nvPr/>
        </p:nvSpPr>
        <p:spPr>
          <a:xfrm>
            <a:off x="52104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1" name="Circle"/>
          <p:cNvSpPr/>
          <p:nvPr/>
        </p:nvSpPr>
        <p:spPr>
          <a:xfrm>
            <a:off x="52104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2" name="Circle"/>
          <p:cNvSpPr/>
          <p:nvPr/>
        </p:nvSpPr>
        <p:spPr>
          <a:xfrm>
            <a:off x="60359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3" name="Circle"/>
          <p:cNvSpPr/>
          <p:nvPr/>
        </p:nvSpPr>
        <p:spPr>
          <a:xfrm>
            <a:off x="60359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4" name="Circle"/>
          <p:cNvSpPr/>
          <p:nvPr/>
        </p:nvSpPr>
        <p:spPr>
          <a:xfrm>
            <a:off x="60359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5" name="Circle"/>
          <p:cNvSpPr/>
          <p:nvPr/>
        </p:nvSpPr>
        <p:spPr>
          <a:xfrm>
            <a:off x="60359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Circle"/>
          <p:cNvSpPr/>
          <p:nvPr/>
        </p:nvSpPr>
        <p:spPr>
          <a:xfrm>
            <a:off x="6861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Circle"/>
          <p:cNvSpPr/>
          <p:nvPr/>
        </p:nvSpPr>
        <p:spPr>
          <a:xfrm>
            <a:off x="6861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8" name="Circle"/>
          <p:cNvSpPr/>
          <p:nvPr/>
        </p:nvSpPr>
        <p:spPr>
          <a:xfrm>
            <a:off x="6861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9" name="Circle"/>
          <p:cNvSpPr/>
          <p:nvPr/>
        </p:nvSpPr>
        <p:spPr>
          <a:xfrm>
            <a:off x="6861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0" name="Circle"/>
          <p:cNvSpPr/>
          <p:nvPr/>
        </p:nvSpPr>
        <p:spPr>
          <a:xfrm>
            <a:off x="7686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1" name="Circle"/>
          <p:cNvSpPr/>
          <p:nvPr/>
        </p:nvSpPr>
        <p:spPr>
          <a:xfrm>
            <a:off x="7686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2" name="Circle"/>
          <p:cNvSpPr/>
          <p:nvPr/>
        </p:nvSpPr>
        <p:spPr>
          <a:xfrm>
            <a:off x="7686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3" name="Circle"/>
          <p:cNvSpPr/>
          <p:nvPr/>
        </p:nvSpPr>
        <p:spPr>
          <a:xfrm>
            <a:off x="7686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4" name="Circle"/>
          <p:cNvSpPr/>
          <p:nvPr/>
        </p:nvSpPr>
        <p:spPr>
          <a:xfrm>
            <a:off x="8512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5" name="Circle"/>
          <p:cNvSpPr/>
          <p:nvPr/>
        </p:nvSpPr>
        <p:spPr>
          <a:xfrm>
            <a:off x="8512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6" name="Circle"/>
          <p:cNvSpPr/>
          <p:nvPr/>
        </p:nvSpPr>
        <p:spPr>
          <a:xfrm>
            <a:off x="8512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7" name="Circle"/>
          <p:cNvSpPr/>
          <p:nvPr/>
        </p:nvSpPr>
        <p:spPr>
          <a:xfrm>
            <a:off x="8512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8" name="Circle"/>
          <p:cNvSpPr/>
          <p:nvPr/>
        </p:nvSpPr>
        <p:spPr>
          <a:xfrm>
            <a:off x="9337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9" name="Circle"/>
          <p:cNvSpPr/>
          <p:nvPr/>
        </p:nvSpPr>
        <p:spPr>
          <a:xfrm>
            <a:off x="9337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0" name="Circle"/>
          <p:cNvSpPr/>
          <p:nvPr/>
        </p:nvSpPr>
        <p:spPr>
          <a:xfrm>
            <a:off x="9337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1" name="Circle"/>
          <p:cNvSpPr/>
          <p:nvPr/>
        </p:nvSpPr>
        <p:spPr>
          <a:xfrm>
            <a:off x="9337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2" name="Circle"/>
          <p:cNvSpPr/>
          <p:nvPr/>
        </p:nvSpPr>
        <p:spPr>
          <a:xfrm>
            <a:off x="10163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3" name="Circle"/>
          <p:cNvSpPr/>
          <p:nvPr/>
        </p:nvSpPr>
        <p:spPr>
          <a:xfrm>
            <a:off x="10163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4" name="Circle"/>
          <p:cNvSpPr/>
          <p:nvPr/>
        </p:nvSpPr>
        <p:spPr>
          <a:xfrm>
            <a:off x="10163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5" name="Circle"/>
          <p:cNvSpPr/>
          <p:nvPr/>
        </p:nvSpPr>
        <p:spPr>
          <a:xfrm>
            <a:off x="10163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6" name="Circle"/>
          <p:cNvSpPr/>
          <p:nvPr/>
        </p:nvSpPr>
        <p:spPr>
          <a:xfrm>
            <a:off x="10988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7" name="Circle"/>
          <p:cNvSpPr/>
          <p:nvPr/>
        </p:nvSpPr>
        <p:spPr>
          <a:xfrm>
            <a:off x="10988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8" name="Circle"/>
          <p:cNvSpPr/>
          <p:nvPr/>
        </p:nvSpPr>
        <p:spPr>
          <a:xfrm>
            <a:off x="10988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Circle"/>
          <p:cNvSpPr/>
          <p:nvPr/>
        </p:nvSpPr>
        <p:spPr>
          <a:xfrm>
            <a:off x="10988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0" name="Circle"/>
          <p:cNvSpPr/>
          <p:nvPr/>
        </p:nvSpPr>
        <p:spPr>
          <a:xfrm>
            <a:off x="257475" y="194616"/>
            <a:ext cx="508392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1" name="Circle"/>
          <p:cNvSpPr/>
          <p:nvPr/>
        </p:nvSpPr>
        <p:spPr>
          <a:xfrm>
            <a:off x="257475" y="101167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2" name="Circle"/>
          <p:cNvSpPr/>
          <p:nvPr/>
        </p:nvSpPr>
        <p:spPr>
          <a:xfrm>
            <a:off x="257475" y="182873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3" name="Circle"/>
          <p:cNvSpPr/>
          <p:nvPr/>
        </p:nvSpPr>
        <p:spPr>
          <a:xfrm>
            <a:off x="257475" y="264579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4" name="Circle"/>
          <p:cNvSpPr/>
          <p:nvPr/>
        </p:nvSpPr>
        <p:spPr>
          <a:xfrm>
            <a:off x="1082975" y="194616"/>
            <a:ext cx="508392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5" name="Circle"/>
          <p:cNvSpPr/>
          <p:nvPr/>
        </p:nvSpPr>
        <p:spPr>
          <a:xfrm>
            <a:off x="1082975" y="101167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6" name="Circle"/>
          <p:cNvSpPr/>
          <p:nvPr/>
        </p:nvSpPr>
        <p:spPr>
          <a:xfrm>
            <a:off x="1082975" y="182873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7" name="Circle"/>
          <p:cNvSpPr/>
          <p:nvPr/>
        </p:nvSpPr>
        <p:spPr>
          <a:xfrm>
            <a:off x="1082975" y="264579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8" name="Circle"/>
          <p:cNvSpPr/>
          <p:nvPr/>
        </p:nvSpPr>
        <p:spPr>
          <a:xfrm>
            <a:off x="1908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9" name="Circle"/>
          <p:cNvSpPr/>
          <p:nvPr/>
        </p:nvSpPr>
        <p:spPr>
          <a:xfrm>
            <a:off x="1908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0" name="Circle"/>
          <p:cNvSpPr/>
          <p:nvPr/>
        </p:nvSpPr>
        <p:spPr>
          <a:xfrm>
            <a:off x="1908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1" name="Circle"/>
          <p:cNvSpPr/>
          <p:nvPr/>
        </p:nvSpPr>
        <p:spPr>
          <a:xfrm>
            <a:off x="1908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Circle"/>
          <p:cNvSpPr/>
          <p:nvPr/>
        </p:nvSpPr>
        <p:spPr>
          <a:xfrm>
            <a:off x="2733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Circle"/>
          <p:cNvSpPr/>
          <p:nvPr/>
        </p:nvSpPr>
        <p:spPr>
          <a:xfrm>
            <a:off x="2733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4" name="Circle"/>
          <p:cNvSpPr/>
          <p:nvPr/>
        </p:nvSpPr>
        <p:spPr>
          <a:xfrm>
            <a:off x="2733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5" name="Circle"/>
          <p:cNvSpPr/>
          <p:nvPr/>
        </p:nvSpPr>
        <p:spPr>
          <a:xfrm>
            <a:off x="2733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6" name="Circle"/>
          <p:cNvSpPr/>
          <p:nvPr/>
        </p:nvSpPr>
        <p:spPr>
          <a:xfrm>
            <a:off x="35594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7" name="Circle"/>
          <p:cNvSpPr/>
          <p:nvPr/>
        </p:nvSpPr>
        <p:spPr>
          <a:xfrm>
            <a:off x="35594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8" name="Circle"/>
          <p:cNvSpPr/>
          <p:nvPr/>
        </p:nvSpPr>
        <p:spPr>
          <a:xfrm>
            <a:off x="35594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9" name="Circle"/>
          <p:cNvSpPr/>
          <p:nvPr/>
        </p:nvSpPr>
        <p:spPr>
          <a:xfrm>
            <a:off x="35594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0" name="Circle"/>
          <p:cNvSpPr/>
          <p:nvPr/>
        </p:nvSpPr>
        <p:spPr>
          <a:xfrm>
            <a:off x="43849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1" name="Circle"/>
          <p:cNvSpPr/>
          <p:nvPr/>
        </p:nvSpPr>
        <p:spPr>
          <a:xfrm>
            <a:off x="43849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2" name="Circle"/>
          <p:cNvSpPr/>
          <p:nvPr/>
        </p:nvSpPr>
        <p:spPr>
          <a:xfrm>
            <a:off x="43849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43849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11814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5" name="Circle"/>
          <p:cNvSpPr/>
          <p:nvPr/>
        </p:nvSpPr>
        <p:spPr>
          <a:xfrm>
            <a:off x="11814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6" name="Circle"/>
          <p:cNvSpPr/>
          <p:nvPr/>
        </p:nvSpPr>
        <p:spPr>
          <a:xfrm>
            <a:off x="11814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7" name="Circle"/>
          <p:cNvSpPr/>
          <p:nvPr/>
        </p:nvSpPr>
        <p:spPr>
          <a:xfrm>
            <a:off x="11814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67920" y="0"/>
            <a:ext cx="14416080" cy="205238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itle Text"/>
          <p:cNvSpPr txBox="1">
            <a:spLocks noGrp="1"/>
          </p:cNvSpPr>
          <p:nvPr>
            <p:ph type="title"/>
          </p:nvPr>
        </p:nvSpPr>
        <p:spPr>
          <a:xfrm>
            <a:off x="643177" y="2036253"/>
            <a:ext cx="11222884" cy="2671276"/>
          </a:xfrm>
          <a:prstGeom prst="rect">
            <a:avLst/>
          </a:prstGeom>
        </p:spPr>
        <p:txBody>
          <a:bodyPr anchor="b"/>
          <a:lstStyle>
            <a:lvl1pPr algn="r">
              <a:defRPr sz="7200" cap="none" spc="-288">
                <a:solidFill>
                  <a:srgbClr val="FF216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11001844"/>
            <a:ext cx="24384000" cy="3349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8" y="11945497"/>
            <a:ext cx="1072194" cy="10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Line"/>
          <p:cNvSpPr/>
          <p:nvPr/>
        </p:nvSpPr>
        <p:spPr>
          <a:xfrm>
            <a:off x="1455418" y="4701633"/>
            <a:ext cx="10519241" cy="1"/>
          </a:xfrm>
          <a:prstGeom prst="line">
            <a:avLst/>
          </a:prstGeom>
          <a:ln w="50800">
            <a:solidFill>
              <a:srgbClr val="FF216E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23" name="Libraries or modules that add functionality to your app"/>
          <p:cNvSpPr txBox="1">
            <a:spLocks noGrp="1"/>
          </p:cNvSpPr>
          <p:nvPr>
            <p:ph type="body" sz="quarter" idx="21"/>
          </p:nvPr>
        </p:nvSpPr>
        <p:spPr>
          <a:xfrm>
            <a:off x="8846584" y="5117725"/>
            <a:ext cx="14062202" cy="2463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rgbClr val="504F4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652688" y="-47108"/>
            <a:ext cx="34147145" cy="1365779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419334" y="3993380"/>
            <a:ext cx="19545332" cy="4452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263468"/>
            <a:ext cx="15510384" cy="4452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03792" y="0"/>
            <a:ext cx="9480208" cy="206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46346" y="12171171"/>
            <a:ext cx="1072193" cy="10721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0" y="10143411"/>
            <a:ext cx="11458864" cy="1573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000" y="1238249"/>
            <a:ext cx="685800" cy="546101"/>
          </a:xfrm>
          <a:prstGeom prst="rect">
            <a:avLst/>
          </a:prstGeom>
          <a:ln w="12700">
            <a:miter lim="400000"/>
          </a:ln>
        </p:spPr>
        <p:txBody>
          <a:bodyPr lIns="114300" tIns="114300" rIns="114300" bIns="114300" anchor="ctr">
            <a:spAutoFit/>
          </a:bodyPr>
          <a:lstStyle>
            <a:lvl1pPr algn="r">
              <a:defRPr sz="1800" b="1">
                <a:solidFill>
                  <a:srgbClr val="B08EB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8" r:id="rId10"/>
    <p:sldLayoutId id="2147483670" r:id="rId11"/>
    <p:sldLayoutId id="2147483671" r:id="rId12"/>
  </p:sldLayoutIdLst>
  <p:transition spd="med"/>
  <p:txStyles>
    <p:titleStyle>
      <a:lvl1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1pPr>
      <a:lvl2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2pPr>
      <a:lvl3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3pPr>
      <a:lvl4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4pPr>
      <a:lvl5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5pPr>
      <a:lvl6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6pPr>
      <a:lvl7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7pPr>
      <a:lvl8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8pPr>
      <a:lvl9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9pPr>
    </p:bodyStyle>
    <p:otherStyle>
      <a:lvl1pPr marL="0" marR="0" indent="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228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457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685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9144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11430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1371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1600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1828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b="1"/>
          <a:stretch>
            <a:fillRect/>
          </a:stretch>
        </p:blipFill>
        <p:spPr>
          <a:xfrm>
            <a:off x="0" y="-115"/>
            <a:ext cx="24384000" cy="13716001"/>
          </a:xfrm>
          <a:prstGeom prst="rect">
            <a:avLst/>
          </a:prstGeom>
        </p:spPr>
      </p:pic>
      <p:pic>
        <p:nvPicPr>
          <p:cNvPr id="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58147" cy="252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iring the RIGHT developer for your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12384" spc="-495"/>
            </a:lvl1pPr>
          </a:lstStyle>
          <a:p>
            <a:r>
              <a:rPr lang="en-US" dirty="0"/>
              <a:t>Hello </a:t>
            </a:r>
            <a:br>
              <a:rPr lang="en-US" dirty="0"/>
            </a:br>
            <a:r>
              <a:rPr lang="en-US" dirty="0"/>
              <a:t>Array</a:t>
            </a:r>
            <a:br>
              <a:rPr lang="en-US" dirty="0"/>
            </a:br>
            <a:r>
              <a:rPr lang="en-US" dirty="0"/>
              <a:t>Methods</a:t>
            </a:r>
            <a:endParaRPr dirty="0"/>
          </a:p>
        </p:txBody>
      </p:sp>
      <p:sp>
        <p:nvSpPr>
          <p:cNvPr id="421" name="PRESENTED BY: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400" spc="-132"/>
            </a:pPr>
            <a:r>
              <a:rPr dirty="0"/>
              <a:t>PRESENTED BY:</a:t>
            </a:r>
          </a:p>
          <a:p>
            <a:r>
              <a:rPr lang="en-US" dirty="0"/>
              <a:t>Darie “007” Dorlus</a:t>
            </a:r>
            <a:endParaRPr dirty="0"/>
          </a:p>
          <a:p>
            <a:pPr>
              <a:defRPr sz="4000" b="0" spc="-119"/>
            </a:pPr>
            <a:r>
              <a:rPr lang="en-US" dirty="0"/>
              <a:t>Chief Happiness Officer</a:t>
            </a:r>
            <a:endParaRPr dirty="0"/>
          </a:p>
          <a:p>
            <a:pPr>
              <a:defRPr sz="3600" b="0" spc="-107">
                <a:solidFill>
                  <a:srgbClr val="FF216E"/>
                </a:solidFill>
              </a:defRPr>
            </a:pPr>
            <a:r>
              <a:rPr lang="en-US" dirty="0"/>
              <a:t>darie</a:t>
            </a:r>
            <a:r>
              <a:rPr dirty="0"/>
              <a:t>@bocacode.com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600" y="9320834"/>
            <a:ext cx="50800" cy="439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741" y="438649"/>
            <a:ext cx="4186441" cy="135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44056" y="615950"/>
            <a:ext cx="1072193" cy="1072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.shift()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removes and returns the first element</a:t>
            </a:r>
          </a:p>
        </p:txBody>
      </p:sp>
    </p:spTree>
    <p:extLst>
      <p:ext uri="{BB962C8B-B14F-4D97-AF65-F5344CB8AC3E}">
        <p14:creationId xmlns:p14="http://schemas.microsoft.com/office/powerpoint/2010/main" val="15655412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.unshift(“kiwi”)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add element at the beginning of the array</a:t>
            </a:r>
          </a:p>
        </p:txBody>
      </p:sp>
    </p:spTree>
    <p:extLst>
      <p:ext uri="{BB962C8B-B14F-4D97-AF65-F5344CB8AC3E}">
        <p14:creationId xmlns:p14="http://schemas.microsoft.com/office/powerpoint/2010/main" val="241168267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indexOf</a:t>
            </a:r>
            <a:r>
              <a:rPr lang="en-US" dirty="0"/>
              <a:t>(“peach”)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1962150" y="4953977"/>
            <a:ext cx="15773400" cy="217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Returns the index of the 1</a:t>
            </a:r>
            <a:r>
              <a:rPr lang="en-US" baseline="30000" dirty="0"/>
              <a:t>st</a:t>
            </a:r>
            <a:r>
              <a:rPr lang="en-US" dirty="0"/>
              <a:t> occurrence of the element or -1 if not found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F856F-2AF4-47D3-84CE-057BA1E7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7124701"/>
            <a:ext cx="13022816" cy="43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5218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.splice(pos, 1)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533479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Removes </a:t>
            </a:r>
            <a:r>
              <a:rPr lang="en-US" dirty="0">
                <a:solidFill>
                  <a:schemeClr val="accent5"/>
                </a:solidFill>
              </a:rPr>
              <a:t>1 </a:t>
            </a:r>
            <a:r>
              <a:rPr lang="en-US" dirty="0">
                <a:solidFill>
                  <a:schemeClr val="bg2"/>
                </a:solidFill>
              </a:rPr>
              <a:t>element from array starting from </a:t>
            </a:r>
            <a:r>
              <a:rPr lang="en-US" dirty="0">
                <a:solidFill>
                  <a:schemeClr val="accent5"/>
                </a:solidFill>
              </a:rPr>
              <a:t>pos.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Also returns a new array of the deleted elements </a:t>
            </a:r>
          </a:p>
        </p:txBody>
      </p:sp>
    </p:spTree>
    <p:extLst>
      <p:ext uri="{BB962C8B-B14F-4D97-AF65-F5344CB8AC3E}">
        <p14:creationId xmlns:p14="http://schemas.microsoft.com/office/powerpoint/2010/main" val="32666535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.splice()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Makes shallow copy  of the entire array</a:t>
            </a:r>
          </a:p>
        </p:txBody>
      </p:sp>
    </p:spTree>
    <p:extLst>
      <p:ext uri="{BB962C8B-B14F-4D97-AF65-F5344CB8AC3E}">
        <p14:creationId xmlns:p14="http://schemas.microsoft.com/office/powerpoint/2010/main" val="10002154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concat</a:t>
            </a:r>
            <a:r>
              <a:rPr lang="en-US" dirty="0"/>
              <a:t>(arr1, arr2, …)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Combines 2 or more arrays </a:t>
            </a:r>
          </a:p>
          <a:p>
            <a:r>
              <a:rPr lang="en-US" dirty="0"/>
              <a:t>Returns a completely new array</a:t>
            </a:r>
          </a:p>
        </p:txBody>
      </p:sp>
    </p:spTree>
    <p:extLst>
      <p:ext uri="{BB962C8B-B14F-4D97-AF65-F5344CB8AC3E}">
        <p14:creationId xmlns:p14="http://schemas.microsoft.com/office/powerpoint/2010/main" val="435620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643176" y="2036253"/>
            <a:ext cx="13815773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.foreach(function(</a:t>
            </a:r>
            <a:r>
              <a:rPr lang="en-US" dirty="0" err="1"/>
              <a:t>val</a:t>
            </a:r>
            <a:r>
              <a:rPr lang="en-US" dirty="0"/>
              <a:t>, i, </a:t>
            </a:r>
            <a:r>
              <a:rPr lang="en-US" dirty="0" err="1"/>
              <a:t>arr</a:t>
            </a:r>
            <a:r>
              <a:rPr lang="en-US" dirty="0"/>
              <a:t>){ })</a:t>
            </a:r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Combines 2 or more arrays </a:t>
            </a:r>
          </a:p>
          <a:p>
            <a:r>
              <a:rPr lang="en-US" dirty="0"/>
              <a:t>Returns a completely new array</a:t>
            </a:r>
          </a:p>
        </p:txBody>
      </p:sp>
    </p:spTree>
    <p:extLst>
      <p:ext uri="{BB962C8B-B14F-4D97-AF65-F5344CB8AC3E}">
        <p14:creationId xmlns:p14="http://schemas.microsoft.com/office/powerpoint/2010/main" val="235686045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Part 2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-952500" y="2093403"/>
            <a:ext cx="13144500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.map(function(</a:t>
            </a:r>
            <a:r>
              <a:rPr lang="en-US" dirty="0" err="1"/>
              <a:t>val</a:t>
            </a:r>
            <a:r>
              <a:rPr lang="en-US" dirty="0"/>
              <a:t>, i, </a:t>
            </a:r>
            <a:r>
              <a:rPr lang="en-US" dirty="0" err="1"/>
              <a:t>arrr</a:t>
            </a:r>
            <a:r>
              <a:rPr lang="en-US" dirty="0"/>
              <a:t>){})</a:t>
            </a:r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Returns new array with results of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AC5C0-3158-4AF8-B4E6-473FC2B4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7408465"/>
            <a:ext cx="14062202" cy="36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410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2228850" y="2112453"/>
            <a:ext cx="15030450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.reduce( function(</a:t>
            </a:r>
            <a:r>
              <a:rPr lang="en-US" dirty="0" err="1"/>
              <a:t>prev</a:t>
            </a:r>
            <a:r>
              <a:rPr lang="en-US" dirty="0"/>
              <a:t>, current ){} )</a:t>
            </a:r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3086100" y="4953976"/>
            <a:ext cx="16450836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Apply the callback function on every element returning a single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FC0B0-B4E5-4F02-BEF8-A6536A9F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7319696"/>
            <a:ext cx="17586477" cy="44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558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What do you NE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Pop Quiz</a:t>
            </a:r>
            <a:r>
              <a:rPr dirty="0"/>
              <a:t>?</a:t>
            </a:r>
          </a:p>
        </p:txBody>
      </p:sp>
      <p:sp>
        <p:nvSpPr>
          <p:cNvPr id="3" name="What do you NEED?">
            <a:extLst>
              <a:ext uri="{FF2B5EF4-FFF2-40B4-BE49-F238E27FC236}">
                <a16:creationId xmlns:a16="http://schemas.microsoft.com/office/drawing/2014/main" id="{1B82BDF7-27E1-4EBD-A139-390FA11BF7CF}"/>
              </a:ext>
            </a:extLst>
          </p:cNvPr>
          <p:cNvSpPr txBox="1">
            <a:spLocks/>
          </p:cNvSpPr>
          <p:nvPr/>
        </p:nvSpPr>
        <p:spPr>
          <a:xfrm>
            <a:off x="5935483" y="6411047"/>
            <a:ext cx="16470746" cy="513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200" b="1" i="0" u="none" strike="noStrike" cap="none" spc="-367" baseline="0">
                <a:solidFill>
                  <a:srgbClr val="FFFFFF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dirty="0"/>
              <a:t>What’s an ARRAY?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xfrm>
            <a:off x="643176" y="2036253"/>
            <a:ext cx="13815773" cy="26712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.sort(function(first, second){ })</a:t>
            </a:r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Sorts an array </a:t>
            </a:r>
            <a:r>
              <a:rPr lang="en-US" dirty="0">
                <a:solidFill>
                  <a:schemeClr val="accent5"/>
                </a:solidFill>
              </a:rPr>
              <a:t>in place 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Sorts in ascending or by default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8185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hank You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Nope, you are wrong!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 Array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8846584" y="5117725"/>
            <a:ext cx="14062202" cy="32419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Is a collection of items stored at contiguous memory locations, </a:t>
            </a:r>
            <a:r>
              <a:rPr lang="en-US" dirty="0">
                <a:solidFill>
                  <a:schemeClr val="accent5"/>
                </a:solidFill>
              </a:rPr>
              <a:t>hopefully</a:t>
            </a:r>
            <a:r>
              <a:rPr lang="en-US" dirty="0"/>
              <a:t> of the same type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 Array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07220-35C9-4BE9-8FDA-91C42DEB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519" y="4936129"/>
            <a:ext cx="14243402" cy="55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088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itle goes 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Common Array Methods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.push(“mango”)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append </a:t>
            </a:r>
            <a:r>
              <a:rPr lang="en-US" dirty="0">
                <a:solidFill>
                  <a:schemeClr val="accent5"/>
                </a:solidFill>
              </a:rPr>
              <a:t>mango </a:t>
            </a:r>
            <a:r>
              <a:rPr lang="en-US" dirty="0"/>
              <a:t>to the end of the array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01BC1-9E37-4958-A9FA-E88FE07F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71" y="6462780"/>
            <a:ext cx="20728273" cy="35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714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.push(“mango”)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also returns the new length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C499B-4DE5-466A-8D35-3354B952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78" y="6349456"/>
            <a:ext cx="18880171" cy="29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804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.pop()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5474734" y="4953976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removes and returns the last element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75C97-A218-4243-8D78-F25DD4A5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54" y="6567562"/>
            <a:ext cx="18077055" cy="36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382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DEFFF4"/>
      </a:dk1>
      <a:lt1>
        <a:srgbClr val="FF216E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B3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8B3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216E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oca-Code-Template.pptx" id="{7F84EF94-B6E3-4EA3-8EE7-15FA85BDAF1A}" vid="{0E52805D-271E-4ED9-A709-C63466827358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B3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8B3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216E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Boca-Code-Template</Template>
  <TotalTime>627</TotalTime>
  <Words>278</Words>
  <Application>Microsoft Office PowerPoint</Application>
  <PresentationFormat>Custom</PresentationFormat>
  <Paragraphs>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Avenir Next Demi Bold</vt:lpstr>
      <vt:lpstr>Avenir Next Medium</vt:lpstr>
      <vt:lpstr>Avenir Next Regular</vt:lpstr>
      <vt:lpstr>Helvetica</vt:lpstr>
      <vt:lpstr>White</vt:lpstr>
      <vt:lpstr>Hello  Array Methods</vt:lpstr>
      <vt:lpstr>Pop Quiz?</vt:lpstr>
      <vt:lpstr>Nope, you are wrong!</vt:lpstr>
      <vt:lpstr>An Array</vt:lpstr>
      <vt:lpstr>An Array</vt:lpstr>
      <vt:lpstr>Common Array Methods</vt:lpstr>
      <vt:lpstr>.push(“mango”)</vt:lpstr>
      <vt:lpstr>.push(“mango”)</vt:lpstr>
      <vt:lpstr>.pop()</vt:lpstr>
      <vt:lpstr>.shift()</vt:lpstr>
      <vt:lpstr>.unshift(“kiwi”)</vt:lpstr>
      <vt:lpstr>.indexOf(“peach”)</vt:lpstr>
      <vt:lpstr>.splice(pos, 1)</vt:lpstr>
      <vt:lpstr>.splice()</vt:lpstr>
      <vt:lpstr>.concat(arr1, arr2, …)</vt:lpstr>
      <vt:lpstr>.foreach(function(val, i, arr){ })</vt:lpstr>
      <vt:lpstr>Part 2</vt:lpstr>
      <vt:lpstr>.map(function(val, i, arrr){})</vt:lpstr>
      <vt:lpstr>.reduce( function(prev, current ){} )</vt:lpstr>
      <vt:lpstr>.sort(function(first, second){ })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Array Methods</dc:title>
  <dc:creator>Darie Dorlus</dc:creator>
  <cp:lastModifiedBy>Darie Dorlus</cp:lastModifiedBy>
  <cp:revision>14</cp:revision>
  <dcterms:created xsi:type="dcterms:W3CDTF">2021-09-22T01:42:10Z</dcterms:created>
  <dcterms:modified xsi:type="dcterms:W3CDTF">2021-09-22T12:09:55Z</dcterms:modified>
</cp:coreProperties>
</file>